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3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78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6679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885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802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4797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1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1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6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9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7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7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4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3/19/2026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erceptor@cimislia.md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CD790-44D6-4D8C-B757-7ED223563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533" y="2399421"/>
            <a:ext cx="11819467" cy="1749246"/>
          </a:xfrm>
        </p:spPr>
        <p:txBody>
          <a:bodyPr/>
          <a:lstStyle/>
          <a:p>
            <a:pPr algn="r"/>
            <a:r>
              <a:rPr lang="ro-MD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PRIMĂRIA CIMIȘLIA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7FCCC9-E517-417E-BF9C-D01778011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66" y="3962401"/>
            <a:ext cx="11921067" cy="1749246"/>
          </a:xfrm>
        </p:spPr>
        <p:txBody>
          <a:bodyPr>
            <a:normAutofit/>
          </a:bodyPr>
          <a:lstStyle/>
          <a:p>
            <a:endParaRPr lang="ro-MD" b="1" dirty="0">
              <a:solidFill>
                <a:schemeClr val="bg1"/>
              </a:solidFill>
            </a:endParaRPr>
          </a:p>
          <a:p>
            <a:pPr algn="r"/>
            <a:r>
              <a:rPr lang="ro-MD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Audieri publice</a:t>
            </a:r>
          </a:p>
          <a:p>
            <a:pPr algn="r"/>
            <a:r>
              <a:rPr lang="ro-MD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 privire la aprobarea regulamentului privind </a:t>
            </a:r>
          </a:p>
          <a:p>
            <a:pPr algn="r"/>
            <a:r>
              <a:rPr lang="ro-MD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amplasarea publicității exterioare în orașul Cimișlia</a:t>
            </a:r>
            <a:endParaRPr lang="ru-RU" sz="20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9F8CE-9A93-4648-B9BC-726D45C5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79" y="2399421"/>
            <a:ext cx="1610254" cy="18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6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EF6B-0C7D-41AC-B0DC-264EB879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8" y="624110"/>
            <a:ext cx="964194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Obligațiile</a:t>
            </a:r>
            <a:r>
              <a:rPr lang="en-US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Proprietarilor</a:t>
            </a:r>
            <a:r>
              <a:rPr lang="en-US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Panouri</a:t>
            </a:r>
            <a:r>
              <a:rPr lang="en-US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și</a:t>
            </a:r>
            <a:r>
              <a:rPr lang="en-US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Rolul</a:t>
            </a:r>
            <a:r>
              <a:rPr lang="en-US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Primăriei</a:t>
            </a:r>
            <a:r>
              <a:rPr lang="en-US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Cimișlia</a:t>
            </a:r>
            <a:endParaRPr lang="ru-RU" sz="43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5FFE3-5C8E-41F3-8946-120E6C5A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4" y="2165521"/>
            <a:ext cx="5227109" cy="723400"/>
          </a:xfrm>
        </p:spPr>
        <p:txBody>
          <a:bodyPr anchor="ctr"/>
          <a:lstStyle/>
          <a:p>
            <a:pPr algn="ctr"/>
            <a:r>
              <a:rPr lang="ro-MD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Obligațiile </a:t>
            </a:r>
            <a:r>
              <a:rPr lang="ro-MD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proprieterilor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13B4A6-9F1D-4E4F-B3AF-F4CF78907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3" y="2896711"/>
            <a:ext cx="5227109" cy="32004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dirty="0"/>
              <a:t>📌</a:t>
            </a:r>
            <a:r>
              <a:rPr lang="ro-MD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instaleze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plăcuță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informativă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datele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companiei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dirty="0"/>
              <a:t>🧹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curățenia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panourilor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dirty="0"/>
              <a:t>🔧</a:t>
            </a:r>
            <a:r>
              <a:rPr lang="ro-MD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efectueze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întreținere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reparații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periodice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sz="1400" dirty="0"/>
              <a:t>💡</a:t>
            </a:r>
            <a:r>
              <a:rPr lang="ro-MD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iluminarea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corespunzătoare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cazul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517F21-88FF-4A18-951B-8C290A6FA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4334" y="2174335"/>
            <a:ext cx="5545666" cy="722376"/>
          </a:xfrm>
        </p:spPr>
        <p:txBody>
          <a:bodyPr anchor="ctr"/>
          <a:lstStyle/>
          <a:p>
            <a:pPr algn="ctr"/>
            <a:r>
              <a:rPr lang="ro-MD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Rolul primăriei Cimișlia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331B1E-9EBC-4986-B442-D90B9C82B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4332" y="2913315"/>
            <a:ext cx="5977468" cy="3200400"/>
          </a:xfrm>
        </p:spPr>
        <p:txBody>
          <a:bodyPr>
            <a:normAutofit lnSpcReduction="10000"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o-MD" sz="1400" dirty="0"/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400" dirty="0"/>
              <a:t>	</a:t>
            </a:r>
            <a:r>
              <a:rPr lang="ru-RU" sz="1400" dirty="0"/>
              <a:t>📥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primește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înregistrează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notificările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400" dirty="0"/>
              <a:t>	</a:t>
            </a:r>
            <a:r>
              <a:rPr lang="ru-RU" sz="1400" dirty="0"/>
              <a:t>📊</a:t>
            </a:r>
            <a:r>
              <a:rPr lang="ro-MD" sz="1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evidența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dispozitivelor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publicitare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400" dirty="0"/>
              <a:t>	</a:t>
            </a:r>
            <a:r>
              <a:rPr lang="ru-RU" sz="1400" dirty="0"/>
              <a:t> 👁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monitorizează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respectarea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regulamentului</a:t>
            </a:r>
            <a:r>
              <a:rPr lang="ru-RU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100" dirty="0"/>
              <a:t>	</a:t>
            </a:r>
            <a:r>
              <a:rPr lang="ru-RU" sz="1100" dirty="0"/>
              <a:t>⚖️</a:t>
            </a:r>
            <a:r>
              <a:rPr lang="ru-RU" sz="1400" dirty="0"/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aplică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sancțiuni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amplasări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ilegale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400" dirty="0"/>
              <a:t>📑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prezintă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informații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Consiliului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Concurenței</a:t>
            </a:r>
            <a:r>
              <a:rPr lang="en-US" sz="18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46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BEF6B-0C7D-41AC-B0DC-264EB879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68" y="516467"/>
            <a:ext cx="9641944" cy="1388533"/>
          </a:xfrm>
        </p:spPr>
        <p:txBody>
          <a:bodyPr>
            <a:noAutofit/>
          </a:bodyPr>
          <a:lstStyle/>
          <a:p>
            <a:pPr algn="ctr"/>
            <a:r>
              <a:rPr lang="it-IT" sz="43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Controlul, Sancțiunile și Taxele pentru Publicitate</a:t>
            </a:r>
            <a:endParaRPr lang="ru-RU" sz="43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5FFE3-5C8E-41F3-8946-120E6C5A5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4" y="2165521"/>
            <a:ext cx="5227109" cy="723400"/>
          </a:xfrm>
        </p:spPr>
        <p:txBody>
          <a:bodyPr anchor="ctr"/>
          <a:lstStyle/>
          <a:p>
            <a:r>
              <a:rPr lang="ro-MD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Control și sancțiuni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13B4A6-9F1D-4E4F-B3AF-F4CF78907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223" y="2896711"/>
            <a:ext cx="5227109" cy="3200400"/>
          </a:xfrm>
        </p:spPr>
        <p:txBody>
          <a:bodyPr>
            <a:normAutofit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📋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Întocmirea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Actului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de control</a:t>
            </a:r>
            <a:endParaRPr lang="ro-M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⏳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zile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înlăturarea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încălcărilor</a:t>
            </a:r>
            <a:endParaRPr lang="ro-MD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⚖️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Aplicarea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sancțiunilor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contravenționale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517F21-88FF-4A18-951B-8C290A6FA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4334" y="2174335"/>
            <a:ext cx="5545666" cy="722376"/>
          </a:xfrm>
        </p:spPr>
        <p:txBody>
          <a:bodyPr anchor="ctr"/>
          <a:lstStyle/>
          <a:p>
            <a:pPr algn="ctr"/>
            <a:r>
              <a:rPr lang="ro-MD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Taxe pentru publicitate</a:t>
            </a:r>
            <a:endParaRPr lang="ru-RU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331B1E-9EBC-4986-B442-D90B9C82B1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4332" y="2913315"/>
            <a:ext cx="5977468" cy="3200400"/>
          </a:xfrm>
        </p:spPr>
        <p:txBody>
          <a:bodyPr>
            <a:normAutofit/>
          </a:bodyPr>
          <a:lstStyle/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o-MD" sz="1400" dirty="0"/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💰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Deținătorii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sunt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subiecți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ai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taxelor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locale</a:t>
            </a:r>
            <a:endParaRPr lang="ro-M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📜 Plata taxei conform </a:t>
            </a:r>
            <a:r>
              <a:rPr lang="it-IT" b="1" dirty="0">
                <a:latin typeface="Cambria" panose="02040503050406030204" pitchFamily="18" charset="0"/>
                <a:ea typeface="Cambria" panose="02040503050406030204" pitchFamily="18" charset="0"/>
              </a:rPr>
              <a:t>Codului Fiscal al Republicii Moldova</a:t>
            </a:r>
            <a:endParaRPr lang="ro-M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📊 Taxa este stabilită anual de </a:t>
            </a: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Consiliul Local Cimișlia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9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78781-DA9C-4C27-B7A5-3DF677D763DF}"/>
              </a:ext>
            </a:extLst>
          </p:cNvPr>
          <p:cNvSpPr txBox="1"/>
          <p:nvPr/>
        </p:nvSpPr>
        <p:spPr>
          <a:xfrm>
            <a:off x="2531533" y="307076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MD" sz="4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Mulțumim</a:t>
            </a:r>
            <a:r>
              <a:rPr lang="ro-MD" sz="4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o-MD" sz="4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pentru atenție!</a:t>
            </a:r>
            <a:endParaRPr lang="ru-RU" sz="4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D3183-A4DF-48C2-B244-E8B4CF183619}"/>
              </a:ext>
            </a:extLst>
          </p:cNvPr>
          <p:cNvSpPr txBox="1"/>
          <p:nvPr/>
        </p:nvSpPr>
        <p:spPr>
          <a:xfrm>
            <a:off x="2531533" y="474350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o-M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 </a:t>
            </a:r>
            <a:r>
              <a:rPr lang="ro-MD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Strogoteanu</a:t>
            </a:r>
            <a:endParaRPr lang="ro-MD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o-M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Specialistă în perceperea fiscală</a:t>
            </a:r>
          </a:p>
          <a:p>
            <a:pPr rtl="0"/>
            <a:r>
              <a:rPr lang="ro-M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ro-M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perceptor@cimislia.md</a:t>
            </a:r>
            <a:endParaRPr lang="ro-MD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r>
              <a:rPr lang="ro-M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067734152</a:t>
            </a:r>
          </a:p>
          <a:p>
            <a:pPr rtl="0"/>
            <a:r>
              <a:rPr lang="ro-MD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Fix. 0241 2 10 75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 anchor="ctr">
            <a:normAutofit fontScale="90000"/>
          </a:bodyPr>
          <a:lstStyle/>
          <a:p>
            <a:pPr algn="ctr"/>
            <a:br>
              <a:rPr lang="ro-MD" sz="48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Scopul</a:t>
            </a:r>
            <a:r>
              <a:rPr lang="ru-RU" sz="4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regulamentului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3134"/>
            <a:ext cx="12192000" cy="5494865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o-MD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Regulamentul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elaborat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baza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Legii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nr. 62/2022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privind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publicitatea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Codului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Urbanismului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			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Construcțiilor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o-MD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Stabilește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regulile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amplasare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publicității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exterioare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orașul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Cimișlia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Asigură</a:t>
            </a:r>
            <a:r>
              <a:rPr lang="ru-RU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1200150" lvl="2"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respectarea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cadrului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legal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1200150" lvl="2"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revitalizarea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mediului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urban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1200150" lvl="2">
              <a:spcAft>
                <a:spcPts val="800"/>
              </a:spcAft>
              <a:buSzPts val="1000"/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aspectului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estetic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orașului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33A8CD35-AFD1-4CED-9C06-D74DA17FBDD7}"/>
              </a:ext>
            </a:extLst>
          </p:cNvPr>
          <p:cNvSpPr/>
          <p:nvPr/>
        </p:nvSpPr>
        <p:spPr>
          <a:xfrm>
            <a:off x="372534" y="1921934"/>
            <a:ext cx="524933" cy="32173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DCEB717-64DC-4569-B816-3070322E1000}"/>
              </a:ext>
            </a:extLst>
          </p:cNvPr>
          <p:cNvSpPr/>
          <p:nvPr/>
        </p:nvSpPr>
        <p:spPr>
          <a:xfrm>
            <a:off x="372533" y="2641601"/>
            <a:ext cx="524933" cy="32173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04EB7ECA-BC9E-4E4E-AACC-9F8C8DAB271D}"/>
              </a:ext>
            </a:extLst>
          </p:cNvPr>
          <p:cNvSpPr/>
          <p:nvPr/>
        </p:nvSpPr>
        <p:spPr>
          <a:xfrm>
            <a:off x="372533" y="3187698"/>
            <a:ext cx="524933" cy="321734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 anchor="ctr">
            <a:noAutofit/>
          </a:bodyPr>
          <a:lstStyle/>
          <a:p>
            <a:pPr algn="ctr"/>
            <a:br>
              <a:rPr lang="ro-MD" sz="43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este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publicitatea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exterioară</a:t>
            </a:r>
            <a:br>
              <a:rPr lang="ru-RU" sz="43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3134"/>
            <a:ext cx="12192000" cy="5494865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o-MD" sz="18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Publicitatea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exterioară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realizează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panouri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</a:t>
            </a:r>
            <a:r>
              <a:rPr lang="ro-MD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nduri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r>
              <a:rPr lang="ro-MD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afișe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ecrane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electronice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publicitate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clădiri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acoperișuri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publicitate amplasată la sol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publicitate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vehicule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lvl="3">
              <a:spcAft>
                <a:spcPts val="800"/>
              </a:spcAft>
            </a:pP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Poate</a:t>
            </a:r>
            <a:r>
              <a:rPr lang="ru-RU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</a:t>
            </a:r>
            <a:r>
              <a:rPr lang="ru-RU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amplasată</a:t>
            </a:r>
            <a:r>
              <a:rPr lang="ru-RU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ru-RU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-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domeniul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-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domeniul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privat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1" indent="0">
              <a:buNone/>
            </a:pPr>
            <a:r>
              <a:rPr lang="ro-MD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-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mijloace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transport</a:t>
            </a:r>
            <a:endParaRPr lang="ru-RU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99D0C61F-FB03-4ED9-85D3-10D2AD71C327}"/>
              </a:ext>
            </a:extLst>
          </p:cNvPr>
          <p:cNvSpPr/>
          <p:nvPr/>
        </p:nvSpPr>
        <p:spPr>
          <a:xfrm>
            <a:off x="499534" y="1955464"/>
            <a:ext cx="321734" cy="23909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A6D77352-9900-4547-A139-7CCA950DBB19}"/>
              </a:ext>
            </a:extLst>
          </p:cNvPr>
          <p:cNvSpPr/>
          <p:nvPr/>
        </p:nvSpPr>
        <p:spPr>
          <a:xfrm>
            <a:off x="508001" y="2409278"/>
            <a:ext cx="321734" cy="239099"/>
          </a:xfrm>
          <a:prstGeom prst="rightArrow">
            <a:avLst>
              <a:gd name="adj1" fmla="val 50000"/>
              <a:gd name="adj2" fmla="val 55263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EE89A31-80D9-4D98-A5A6-B3C9E1C90185}"/>
              </a:ext>
            </a:extLst>
          </p:cNvPr>
          <p:cNvSpPr/>
          <p:nvPr/>
        </p:nvSpPr>
        <p:spPr>
          <a:xfrm>
            <a:off x="508001" y="2947924"/>
            <a:ext cx="321734" cy="239099"/>
          </a:xfrm>
          <a:prstGeom prst="rightArrow">
            <a:avLst>
              <a:gd name="adj1" fmla="val 50000"/>
              <a:gd name="adj2" fmla="val 55263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04BD176E-EDD3-4ACF-87FE-56B65E150A61}"/>
              </a:ext>
            </a:extLst>
          </p:cNvPr>
          <p:cNvSpPr/>
          <p:nvPr/>
        </p:nvSpPr>
        <p:spPr>
          <a:xfrm>
            <a:off x="499533" y="3486570"/>
            <a:ext cx="321734" cy="239099"/>
          </a:xfrm>
          <a:prstGeom prst="rightArrow">
            <a:avLst>
              <a:gd name="adj1" fmla="val 50000"/>
              <a:gd name="adj2" fmla="val 55263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4685D7E-2AE3-4479-A38E-06FF3D67F4E5}"/>
              </a:ext>
            </a:extLst>
          </p:cNvPr>
          <p:cNvSpPr/>
          <p:nvPr/>
        </p:nvSpPr>
        <p:spPr>
          <a:xfrm>
            <a:off x="516468" y="3943768"/>
            <a:ext cx="321734" cy="239099"/>
          </a:xfrm>
          <a:prstGeom prst="rightArrow">
            <a:avLst>
              <a:gd name="adj1" fmla="val 50000"/>
              <a:gd name="adj2" fmla="val 58804"/>
            </a:avLst>
          </a:prstGeom>
          <a:solidFill>
            <a:schemeClr val="bg2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08DD198-74F3-432B-8DEE-D2494945B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399" y="1619674"/>
            <a:ext cx="5071533" cy="40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5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Tipuri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dispozitive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publicitare</a:t>
            </a:r>
            <a:endParaRPr lang="ru-RU" sz="43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3134"/>
            <a:ext cx="12192000" cy="5494865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o-MD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Regulamentul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prevede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următoarele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tipuri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Dispozitive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montate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pe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clădiri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pereți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acoperiș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Dispozitive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amplasate</a:t>
            </a:r>
            <a:r>
              <a:rPr lang="en-US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sol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panouri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publicitare</a:t>
            </a:r>
            <a:r>
              <a:rPr lang="en-US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Publicitate</a:t>
            </a:r>
            <a:r>
              <a:rPr lang="ru-RU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ru-RU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vehicule</a:t>
            </a:r>
            <a:r>
              <a:rPr lang="ru-RU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Dispozitive</a:t>
            </a:r>
            <a:r>
              <a:rPr lang="ru-RU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netradiționale</a:t>
            </a:r>
            <a:r>
              <a:rPr lang="ru-RU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4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baloane</a:t>
            </a:r>
            <a:r>
              <a:rPr lang="ru-RU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gonflabile</a:t>
            </a:r>
            <a:r>
              <a:rPr lang="ru-RU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lvl="4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aerostate</a:t>
            </a:r>
            <a:r>
              <a:rPr lang="ru-RU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lvl="4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instalații</a:t>
            </a:r>
            <a:r>
              <a:rPr lang="ru-RU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ru-RU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proiecție</a:t>
            </a:r>
            <a:r>
              <a:rPr lang="ru-RU" sz="16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Steaguri</a:t>
            </a:r>
            <a:r>
              <a:rPr lang="ru-RU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publicitare</a:t>
            </a:r>
            <a:r>
              <a:rPr lang="ru-RU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3491A2-71DE-45FA-977E-5D12C67C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267" y="1265930"/>
            <a:ext cx="2267233" cy="19260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02C842-F983-4F54-9113-67E890BE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601" y="3181804"/>
            <a:ext cx="2054082" cy="18550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29E54F-56E8-4D08-943A-95B33EC20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5026718"/>
            <a:ext cx="2169865" cy="18063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7F319A-7DEC-47E7-A85B-55D14DD6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087394"/>
            <a:ext cx="2734733" cy="17456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0A3659D-70A6-4B73-A525-8CB4A8160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349" y="1280749"/>
            <a:ext cx="1990585" cy="16378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455261-71A7-4D7B-9370-021E6EF2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8063" y="3006792"/>
            <a:ext cx="2032000" cy="2032000"/>
          </a:xfrm>
          <a:prstGeom prst="rect">
            <a:avLst/>
          </a:prstGeom>
        </p:spPr>
      </p:pic>
      <p:sp>
        <p:nvSpPr>
          <p:cNvPr id="4" name="Стрелка: шеврон 3">
            <a:extLst>
              <a:ext uri="{FF2B5EF4-FFF2-40B4-BE49-F238E27FC236}">
                <a16:creationId xmlns:a16="http://schemas.microsoft.com/office/drawing/2014/main" id="{603A1301-8658-4900-8EE8-A0E806629AC4}"/>
              </a:ext>
            </a:extLst>
          </p:cNvPr>
          <p:cNvSpPr/>
          <p:nvPr/>
        </p:nvSpPr>
        <p:spPr>
          <a:xfrm>
            <a:off x="753535" y="1981200"/>
            <a:ext cx="110065" cy="126854"/>
          </a:xfrm>
          <a:prstGeom prst="chevron">
            <a:avLst>
              <a:gd name="adj" fmla="val 41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E964DDA9-3887-4A87-A248-A2D148260B17}"/>
              </a:ext>
            </a:extLst>
          </p:cNvPr>
          <p:cNvSpPr/>
          <p:nvPr/>
        </p:nvSpPr>
        <p:spPr>
          <a:xfrm>
            <a:off x="753535" y="2523067"/>
            <a:ext cx="110065" cy="126854"/>
          </a:xfrm>
          <a:prstGeom prst="chevron">
            <a:avLst>
              <a:gd name="adj" fmla="val 41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46CAAEC3-60CD-48F7-83C4-5C58E39DE99D}"/>
              </a:ext>
            </a:extLst>
          </p:cNvPr>
          <p:cNvSpPr/>
          <p:nvPr/>
        </p:nvSpPr>
        <p:spPr>
          <a:xfrm>
            <a:off x="753535" y="2943365"/>
            <a:ext cx="110065" cy="126854"/>
          </a:xfrm>
          <a:prstGeom prst="chevron">
            <a:avLst>
              <a:gd name="adj" fmla="val 41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шеврон 12">
            <a:extLst>
              <a:ext uri="{FF2B5EF4-FFF2-40B4-BE49-F238E27FC236}">
                <a16:creationId xmlns:a16="http://schemas.microsoft.com/office/drawing/2014/main" id="{1DB9AA82-B73C-44C0-B4AA-ED2295E63A49}"/>
              </a:ext>
            </a:extLst>
          </p:cNvPr>
          <p:cNvSpPr/>
          <p:nvPr/>
        </p:nvSpPr>
        <p:spPr>
          <a:xfrm>
            <a:off x="753535" y="3487361"/>
            <a:ext cx="110065" cy="126854"/>
          </a:xfrm>
          <a:prstGeom prst="chevron">
            <a:avLst>
              <a:gd name="adj" fmla="val 41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: шеврон 14">
            <a:extLst>
              <a:ext uri="{FF2B5EF4-FFF2-40B4-BE49-F238E27FC236}">
                <a16:creationId xmlns:a16="http://schemas.microsoft.com/office/drawing/2014/main" id="{85E1C80A-AFAA-4F1F-AC2A-3683DBD929A0}"/>
              </a:ext>
            </a:extLst>
          </p:cNvPr>
          <p:cNvSpPr/>
          <p:nvPr/>
        </p:nvSpPr>
        <p:spPr>
          <a:xfrm>
            <a:off x="698502" y="5431439"/>
            <a:ext cx="110065" cy="126854"/>
          </a:xfrm>
          <a:prstGeom prst="chevron">
            <a:avLst>
              <a:gd name="adj" fmla="val 412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3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Unde</a:t>
            </a:r>
            <a:r>
              <a:rPr lang="en-US" sz="43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este</a:t>
            </a:r>
            <a:r>
              <a:rPr lang="en-US" sz="43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interzisă</a:t>
            </a:r>
            <a:r>
              <a:rPr lang="en-US" sz="43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amplasarea</a:t>
            </a:r>
            <a:r>
              <a:rPr lang="en-US" sz="43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publicității</a:t>
            </a:r>
            <a:endParaRPr lang="ru-RU" sz="43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60"/>
            <a:ext cx="12192000" cy="5494865"/>
          </a:xfrm>
          <a:noFill/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interzice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amplasarea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publicității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1800" b="1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zonele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protecție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monumentelor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istorice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culturale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parcuri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scuaruri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spații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verzi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(cu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unele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excepții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sociale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prin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deteriorarea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arborilor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zonele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protecție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rețelelor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inginerești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locuri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risc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sporit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accidente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rutiere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blocuri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locative,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gospodării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terenuri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agricole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stâlpi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indicatoare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rutiere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garduri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împrejmuiri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fără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notificarea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autorității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locale</a:t>
            </a: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</a:rPr>
              <a:t>		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publicitate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exterioară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din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materiale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ușor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degradabile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6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Знак умножения 3">
            <a:extLst>
              <a:ext uri="{FF2B5EF4-FFF2-40B4-BE49-F238E27FC236}">
                <a16:creationId xmlns:a16="http://schemas.microsoft.com/office/drawing/2014/main" id="{0A569942-3B34-4910-BD6D-781502777624}"/>
              </a:ext>
            </a:extLst>
          </p:cNvPr>
          <p:cNvSpPr/>
          <p:nvPr/>
        </p:nvSpPr>
        <p:spPr>
          <a:xfrm>
            <a:off x="563034" y="2368559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Знак умножения 10">
            <a:extLst>
              <a:ext uri="{FF2B5EF4-FFF2-40B4-BE49-F238E27FC236}">
                <a16:creationId xmlns:a16="http://schemas.microsoft.com/office/drawing/2014/main" id="{96CB1B5B-57E7-4494-A05E-6786C5B49470}"/>
              </a:ext>
            </a:extLst>
          </p:cNvPr>
          <p:cNvSpPr/>
          <p:nvPr/>
        </p:nvSpPr>
        <p:spPr>
          <a:xfrm>
            <a:off x="563034" y="2859606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Знак умножения 11">
            <a:extLst>
              <a:ext uri="{FF2B5EF4-FFF2-40B4-BE49-F238E27FC236}">
                <a16:creationId xmlns:a16="http://schemas.microsoft.com/office/drawing/2014/main" id="{CCD17977-806F-4B7E-B000-AEFE815DA6BC}"/>
              </a:ext>
            </a:extLst>
          </p:cNvPr>
          <p:cNvSpPr/>
          <p:nvPr/>
        </p:nvSpPr>
        <p:spPr>
          <a:xfrm>
            <a:off x="563034" y="3416295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Знак умножения 12">
            <a:extLst>
              <a:ext uri="{FF2B5EF4-FFF2-40B4-BE49-F238E27FC236}">
                <a16:creationId xmlns:a16="http://schemas.microsoft.com/office/drawing/2014/main" id="{93B46903-2BB8-49F8-8A85-BCAAAC288134}"/>
              </a:ext>
            </a:extLst>
          </p:cNvPr>
          <p:cNvSpPr/>
          <p:nvPr/>
        </p:nvSpPr>
        <p:spPr>
          <a:xfrm>
            <a:off x="567268" y="3934891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Знак умножения 14">
            <a:extLst>
              <a:ext uri="{FF2B5EF4-FFF2-40B4-BE49-F238E27FC236}">
                <a16:creationId xmlns:a16="http://schemas.microsoft.com/office/drawing/2014/main" id="{F1305635-B857-42E8-A4DB-7FBF49760D4C}"/>
              </a:ext>
            </a:extLst>
          </p:cNvPr>
          <p:cNvSpPr/>
          <p:nvPr/>
        </p:nvSpPr>
        <p:spPr>
          <a:xfrm>
            <a:off x="563034" y="4451359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Знак умножения 15">
            <a:extLst>
              <a:ext uri="{FF2B5EF4-FFF2-40B4-BE49-F238E27FC236}">
                <a16:creationId xmlns:a16="http://schemas.microsoft.com/office/drawing/2014/main" id="{7CDA6A3D-0A96-4E3B-82B2-1395A779429D}"/>
              </a:ext>
            </a:extLst>
          </p:cNvPr>
          <p:cNvSpPr/>
          <p:nvPr/>
        </p:nvSpPr>
        <p:spPr>
          <a:xfrm>
            <a:off x="563034" y="4945587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Знак умножения 16">
            <a:extLst>
              <a:ext uri="{FF2B5EF4-FFF2-40B4-BE49-F238E27FC236}">
                <a16:creationId xmlns:a16="http://schemas.microsoft.com/office/drawing/2014/main" id="{215868F5-CFD3-477B-98E1-F631F535C80A}"/>
              </a:ext>
            </a:extLst>
          </p:cNvPr>
          <p:cNvSpPr/>
          <p:nvPr/>
        </p:nvSpPr>
        <p:spPr>
          <a:xfrm>
            <a:off x="563034" y="5469469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Знак умножения 22">
            <a:extLst>
              <a:ext uri="{FF2B5EF4-FFF2-40B4-BE49-F238E27FC236}">
                <a16:creationId xmlns:a16="http://schemas.microsoft.com/office/drawing/2014/main" id="{F083C91A-181B-48A2-88F1-ED80474998B2}"/>
              </a:ext>
            </a:extLst>
          </p:cNvPr>
          <p:cNvSpPr/>
          <p:nvPr/>
        </p:nvSpPr>
        <p:spPr>
          <a:xfrm>
            <a:off x="567267" y="5947829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F124458-088D-4D84-9BB1-5B5CCA8616DF}"/>
              </a:ext>
            </a:extLst>
          </p:cNvPr>
          <p:cNvSpPr/>
          <p:nvPr/>
        </p:nvSpPr>
        <p:spPr>
          <a:xfrm>
            <a:off x="563034" y="1911359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241E2F-DE25-42DF-9918-6E3E698ED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67" y="1216026"/>
            <a:ext cx="4106333" cy="257174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D2F41A-0559-4166-BA65-9E6885AE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1" y="3970865"/>
            <a:ext cx="4106333" cy="2895586"/>
          </a:xfrm>
          <a:prstGeom prst="rect">
            <a:avLst/>
          </a:prstGeom>
        </p:spPr>
      </p:pic>
      <p:sp>
        <p:nvSpPr>
          <p:cNvPr id="18" name="Знак умножения 17">
            <a:extLst>
              <a:ext uri="{FF2B5EF4-FFF2-40B4-BE49-F238E27FC236}">
                <a16:creationId xmlns:a16="http://schemas.microsoft.com/office/drawing/2014/main" id="{EA2A2C67-9B7B-4AB0-AF6A-C8C17A29D444}"/>
              </a:ext>
            </a:extLst>
          </p:cNvPr>
          <p:cNvSpPr/>
          <p:nvPr/>
        </p:nvSpPr>
        <p:spPr>
          <a:xfrm>
            <a:off x="563034" y="6394439"/>
            <a:ext cx="279400" cy="313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Cerințe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privind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amplasare</a:t>
            </a:r>
            <a:r>
              <a:rPr lang="ro-MD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br>
              <a:rPr lang="ro-MD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o-MD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dispozitivelor publicitare</a:t>
            </a:r>
            <a:endParaRPr lang="ru-RU" sz="43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60"/>
            <a:ext cx="12192000" cy="5494865"/>
          </a:xfrm>
          <a:noFill/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ro-M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ordine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urbanistică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o-MD" sz="18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Distanța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între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panouri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ro-M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 suprafața 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până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m² – </a:t>
            </a:r>
            <a:r>
              <a:rPr lang="ru-RU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minimum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m</a:t>
            </a:r>
            <a:r>
              <a:rPr lang="ro-MD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 suprafața între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12–36 m² – </a:t>
            </a:r>
            <a:r>
              <a:rPr lang="ru-RU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minimum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m</a:t>
            </a:r>
            <a:r>
              <a:rPr lang="ro-MD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ro-M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 suprafața 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peste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 m² – </a:t>
            </a:r>
            <a:r>
              <a:rPr lang="ru-RU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minimum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150 m</a:t>
            </a:r>
            <a:r>
              <a:rPr lang="ro-MD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o-MD" sz="18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800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Alte</a:t>
            </a:r>
            <a:r>
              <a:rPr lang="ru-RU" sz="1800" u="sng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u="sng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reguli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înălțimea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minimă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panoului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2,75 m</a:t>
            </a:r>
            <a:r>
              <a:rPr lang="ro-MD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distanța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față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carosabil</a:t>
            </a:r>
            <a:r>
              <a: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minimum 1 m</a:t>
            </a:r>
            <a:r>
              <a:rPr lang="ro-MD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steaguri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publicitare</a:t>
            </a: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minim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2,5 m </a:t>
            </a:r>
            <a:r>
              <a:rPr lang="ru-RU" sz="1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înălțime</a:t>
            </a:r>
            <a:r>
              <a:rPr lang="ro-MD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o-MD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î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pauzele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dintre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campanii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 pot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afișa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imagini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albe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mesaje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interes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public</a:t>
            </a:r>
            <a:r>
              <a:rPr lang="ro-MD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Procedura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instalare</a:t>
            </a:r>
            <a:endParaRPr lang="ru-RU" sz="43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60"/>
            <a:ext cx="12192000" cy="5494865"/>
          </a:xfrm>
          <a:noFill/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amplasarea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unui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necesară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1.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Notificare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privind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amplasarea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dispozitivil</a:t>
            </a:r>
            <a:r>
              <a:rPr lang="ro-MD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ui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2.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Pașaport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dispozitivului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care </a:t>
            </a:r>
            <a:r>
              <a:rPr lang="en-US" sz="1800" b="1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trebuie</a:t>
            </a:r>
            <a:r>
              <a:rPr lang="en-US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</a:t>
            </a:r>
            <a:r>
              <a:rPr lang="ro-MD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 conțină: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a)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planul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amplasare</a:t>
            </a: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 scara 1:500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b) d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imensiunile</a:t>
            </a: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numărul de fețe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tipul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dispozitivului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c)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acordul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proprietarului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imobilului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dacă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cazul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	d)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declarație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propria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răspundere</a:t>
            </a: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solicitantului, p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rin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care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confirmă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dispozitivul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publicitar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fix nu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necesită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autorizație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construire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obligă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să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achite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taxa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acesta</a:t>
            </a:r>
            <a:r>
              <a:rPr lang="en-US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800"/>
              </a:spcAft>
            </a:pP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Primăria</a:t>
            </a:r>
            <a:r>
              <a:rPr lang="ru-RU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-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examinează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notificarea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zile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lucrătoare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-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confirmă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luarea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evidență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modul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plată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taxelor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05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>
            <a:noAutofit/>
          </a:bodyPr>
          <a:lstStyle/>
          <a:p>
            <a:pPr algn="ctr"/>
            <a:r>
              <a:rPr lang="ro-MD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Excepții- Nu constituie publicitate exterioară</a:t>
            </a:r>
            <a:endParaRPr lang="ru-RU" sz="43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60"/>
            <a:ext cx="12192000" cy="5494865"/>
          </a:xfrm>
          <a:noFill/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necesită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notificarea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instalării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firmă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suprafața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până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 m²</a:t>
            </a:r>
            <a:r>
              <a:rPr lang="ro-MD" b="1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vitrine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comerciale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amenajate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produse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iluminate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pe timp de noapte;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afișe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panouri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caracter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obligatoriu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informații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destinate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consumatorilor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fără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conținut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publicitar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Notă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Orice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imagini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inscripții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amplasate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centre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comerciale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spații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prestări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servicii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care nu 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încadrează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în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categoriile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sus,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sunt considerate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publicitate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autorizează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conform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cadrului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legal.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înseamnă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„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firmă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Este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inscripția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amplasată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clădirea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unde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activează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un agent economic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Arată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numele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marca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acestuia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include logo-ul,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programul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lucru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genuri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activitate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Este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amplasată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fațadă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în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apropierea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intrării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avea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și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elemente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simple de design (aspect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vizual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6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FE421-3971-4C0F-88D6-1372BD37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6313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Publicitatea</a:t>
            </a:r>
            <a:r>
              <a:rPr lang="en-US" sz="43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pe </a:t>
            </a:r>
            <a:r>
              <a:rPr lang="en-US" sz="43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vehicule</a:t>
            </a:r>
            <a:endParaRPr lang="ru-RU" sz="43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E5352-47A1-4017-9709-CC55929B1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60"/>
            <a:ext cx="12192000" cy="5494865"/>
          </a:xfrm>
          <a:noFill/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endParaRPr lang="ro-MD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 </a:t>
            </a:r>
            <a:r>
              <a:rPr lang="en-US" sz="1800" b="1" u="sng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permisă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doar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baza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unui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contract cu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proprietarul</a:t>
            </a:r>
            <a:r>
              <a:rPr lang="en-US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vehiculului</a:t>
            </a:r>
            <a:r>
              <a:rPr lang="ro-MD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(înregistrat la primărie)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8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avizul</a:t>
            </a:r>
            <a:r>
              <a:rPr lang="ru-RU" sz="1800" b="1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Poliției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Este</a:t>
            </a:r>
            <a:r>
              <a:rPr lang="ru-RU" sz="1800" b="1" u="sng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interzisă</a:t>
            </a:r>
            <a:r>
              <a:rPr lang="ru-RU" sz="1800" b="1" u="sng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publicitatea</a:t>
            </a:r>
            <a:r>
              <a:rPr lang="ru-RU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- 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geamuri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dacă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afectează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vizibilitatea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- 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vehicule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serviciilor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urgență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- 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utilaje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reparații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ale </a:t>
            </a:r>
            <a:r>
              <a:rPr lang="en-US" sz="1800" dirty="0" err="1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drumurilor</a:t>
            </a:r>
            <a:r>
              <a:rPr lang="en-US" sz="1800" dirty="0">
                <a:solidFill>
                  <a:schemeClr val="tx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2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  <a:r>
              <a:rPr lang="ro-MD" b="1" dirty="0">
                <a:latin typeface="Cambria" panose="02040503050406030204" pitchFamily="18" charset="0"/>
                <a:ea typeface="Cambria" panose="02040503050406030204" pitchFamily="18" charset="0"/>
              </a:rPr>
              <a:t>Excepție :</a:t>
            </a: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dirty="0">
                <a:latin typeface="Cambria" panose="02040503050406030204" pitchFamily="18" charset="0"/>
                <a:ea typeface="Cambria" panose="02040503050406030204" pitchFamily="18" charset="0"/>
              </a:rPr>
              <a:t>	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nu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este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necesar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contract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pentru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denumirea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firmei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ro-MD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ro-MD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logo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serviciile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proprii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afișate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vehiculul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propriu</a:t>
            </a:r>
            <a:r>
              <a:rPr lang="en-US" dirty="0"/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2158E3-F66F-4C32-B8B6-7ED47B40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931" y="1710276"/>
            <a:ext cx="3784602" cy="2569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51DD74-50F6-4B77-8711-1743D1F02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75" y="4351844"/>
            <a:ext cx="3554889" cy="24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371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1014</TotalTime>
  <Words>943</Words>
  <Application>Microsoft Office PowerPoint</Application>
  <PresentationFormat>Широкоэкранный</PresentationFormat>
  <Paragraphs>126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Cambria</vt:lpstr>
      <vt:lpstr>Century Gothic</vt:lpstr>
      <vt:lpstr>Courier New</vt:lpstr>
      <vt:lpstr>Times New Roman</vt:lpstr>
      <vt:lpstr>Wingdings</vt:lpstr>
      <vt:lpstr>Wingdings 3</vt:lpstr>
      <vt:lpstr>Легкий дым</vt:lpstr>
      <vt:lpstr>PRIMĂRIA CIMIȘLIA</vt:lpstr>
      <vt:lpstr> Scopul regulamentului </vt:lpstr>
      <vt:lpstr> Ce este publicitatea exterioară </vt:lpstr>
      <vt:lpstr>Tipuri de dispozitive publicitare</vt:lpstr>
      <vt:lpstr>Unde este interzisă amplasarea publicității</vt:lpstr>
      <vt:lpstr>Cerințe privind amplasarea dispozitivelor publicitare</vt:lpstr>
      <vt:lpstr>Procedura de instalare</vt:lpstr>
      <vt:lpstr>Excepții- Nu constituie publicitate exterioară</vt:lpstr>
      <vt:lpstr>Publicitatea pe vehicule</vt:lpstr>
      <vt:lpstr>Obligațiile Proprietarilor de Panouri și Rolul Primăriei Cimișlia</vt:lpstr>
      <vt:lpstr>Controlul, Sancțiunile și Taxele pentru Publicitate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PRIMĂRIA CIMIȘLIA</dc:title>
  <dc:creator>User</dc:creator>
  <cp:lastModifiedBy>User</cp:lastModifiedBy>
  <cp:revision>54</cp:revision>
  <dcterms:created xsi:type="dcterms:W3CDTF">2026-03-11T11:18:10Z</dcterms:created>
  <dcterms:modified xsi:type="dcterms:W3CDTF">2026-03-19T08:11:55Z</dcterms:modified>
</cp:coreProperties>
</file>